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Old Standard TT" charset="0"/>
      <p:regular r:id="rId26"/>
      <p:bold r:id="rId27"/>
      <p: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40947967-C68D-4FA3-B1FE-ED96D0221B94}">
  <a:tblStyle styleId="{40947967-C68D-4FA3-B1FE-ED96D0221B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-892" y="-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 rtl="0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uci-retail-recommender.herokuapp.com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chive.ics.uci.edu/ml/datasets/online+retai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lim.yu.zhen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profile/lim.yu.zheng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arilliance.com/rfm-analysi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lang="en" b="1"/>
              <a:t>Best model achieved </a:t>
            </a:r>
            <a:r>
              <a:rPr lang="en" b="1" u="sng"/>
              <a:t>mp@k=88%</a:t>
            </a:r>
            <a:r>
              <a:rPr lang="en"/>
              <a:t> (&amp; mr@k=51%, mAUC=100%)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l="16722" t="35406" r="50000" b="25944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l="17032" t="32441" r="50890" b="28909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l="16431" t="50560" r="21844" b="23493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AUC measures the quality of the overall ranking (though </a:t>
            </a:r>
            <a:r>
              <a:rPr lang="en" b="1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								BUT!!!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-</a:t>
            </a:r>
            <a:r>
              <a:rPr lang="en" b="1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lang="en" b="1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2807625" cy="6705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mp@k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0.37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‘Serve 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-10 epochs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2807625" cy="13410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mp@k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0.37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0.34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L="91425" marR="91425" marT="91425" marB="91425"/>
                </a:tc>
              </a:tr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0.27</a:t>
                      </a:r>
                      <a:endParaRPr sz="10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2807625" cy="48765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dirty="0"/>
                        <a:t>WARP, 200, adadelta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/>
                        <a:t>0.88</a:t>
                      </a:r>
                      <a:endParaRPr sz="1000" b="1"/>
                    </a:p>
                  </a:txBody>
                  <a:tcPr marL="91425" marR="91425" marT="91425" marB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L="91425" marR="91425" marT="91425" marB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smtClean="0"/>
                        <a:t>1.00</a:t>
                      </a:r>
                      <a:endParaRPr sz="1000" dirty="0"/>
                    </a:p>
                  </a:txBody>
                  <a:tcPr marL="91425" marR="91425" marT="91425" marB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l="16570" t="42433" r="9388" b="37567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l="16118" t="35686" r="9087" b="25665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name="adj1" fmla="val 30799"/>
              <a:gd name="adj2" fmla="val 50000"/>
            </a:avLst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name="adj1" fmla="val 30799"/>
              <a:gd name="adj2" fmla="val 50000"/>
            </a:avLst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22025"/>
            <a:ext cx="33738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Max possible p@k of 40% obtained! (repeat &amp; take mean of everyone’s p@k)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>
            <a:spLocks noGrp="1"/>
          </p:cNvSpPr>
          <p:nvPr>
            <p:ph type="body" idx="1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l="16245" t="38543" r="7593" b="22362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l="16570" t="42433" r="9388" b="37567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name="adj1" fmla="val 30799"/>
              <a:gd name="adj2" fmla="val 50000"/>
            </a:avLst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lang="en" b="1"/>
              <a:t>list of highly associated products</a:t>
            </a:r>
            <a:r>
              <a:rPr lang="en"/>
              <a:t>. </a:t>
            </a:r>
            <a:r>
              <a:rPr lang="en" b="1" u="sng"/>
              <a:t>For use in email/marketing campaigns (AND on website too) to bundle product recommendations together</a:t>
            </a:r>
            <a:br>
              <a:rPr lang="en" b="1" u="sng"/>
            </a:br>
            <a:endParaRPr b="1"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 u="sng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u="sng"/>
              <a:t/>
            </a:r>
            <a:br>
              <a:rPr lang="en" b="1" u="sng"/>
            </a:br>
            <a:r>
              <a:rPr lang="en" b="1" u="sng"/>
              <a:t/>
            </a:r>
            <a:br>
              <a:rPr lang="en" b="1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campaign, &amp; 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greater lift indicate stronger associations between A and B.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body" idx="1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l="16722" t="25683" r="37055" b="39995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17040" t="27325" r="36742" b="50121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FF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290" name="Google Shape;290;p30"/>
          <p:cNvSpPr txBox="1">
            <a:spLocks noGrp="1"/>
          </p:cNvSpPr>
          <p:nvPr>
            <p:ph type="body" idx="1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>
            <a:spLocks noGrp="1"/>
          </p:cNvSpPr>
          <p:nvPr>
            <p:ph type="body" idx="1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>
            <a:spLocks noGrp="1"/>
          </p:cNvSpPr>
          <p:nvPr>
            <p:ph type="body" idx="1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>
            <a:spLocks noGrp="1"/>
          </p:cNvSpPr>
          <p:nvPr>
            <p:ph type="body" idx="1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rot="10800000" flipH="1">
            <a:off x="1445275" y="3482000"/>
            <a:ext cx="1371000" cy="3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r>
              <a:rPr lang="en"/>
              <a:t> . 8 features for both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t="5019" r="78406" b="12424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l="14696" t="17393" r="1893" b="27911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l="14696" t="16932" r="1893" b="9989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t="20025" r="81961" b="13201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>
            <a:spLocks noGrp="1"/>
          </p:cNvSpPr>
          <p:nvPr>
            <p:ph type="body" idx="1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l="27139" r="21615" b="13479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b="1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b="1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rot="5400000" flipH="1">
                <a:off x="5288650" y="1976050"/>
                <a:ext cx="1463400" cy="3250800"/>
              </a:xfrm>
              <a:prstGeom prst="bentArrow">
                <a:avLst>
                  <a:gd name="adj1" fmla="val 25000"/>
                  <a:gd name="adj2" fmla="val 25000"/>
                  <a:gd name="adj3" fmla="val 25000"/>
                  <a:gd name="adj4" fmla="val 4375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CCCCCC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 (expand to fullscreen for best experience):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lang="en" sz="1500" b="1" u="sng"/>
              <a:t>segment customers</a:t>
            </a:r>
            <a:r>
              <a:rPr lang="en" sz="1500"/>
              <a:t>, into different clusters, so as to </a:t>
            </a:r>
            <a:r>
              <a:rPr lang="en" sz="1500" b="1" u="sng"/>
              <a:t>deliver tailored marketing strategies</a:t>
            </a:r>
            <a:r>
              <a:rPr lang="en" sz="1500"/>
              <a:t>, so as to </a:t>
            </a:r>
            <a:r>
              <a:rPr lang="en" sz="1500" b="1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lang="en" sz="1500" b="1" u="sng"/>
              <a:t>make personalised product recommendations</a:t>
            </a:r>
            <a:r>
              <a:rPr lang="en" sz="1500"/>
              <a:t>, so as to </a:t>
            </a:r>
            <a:r>
              <a:rPr lang="en" sz="1500" b="1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lang="en" sz="1500" b="1" u="sng"/>
              <a:t>engage customers through email/promotion campaigns</a:t>
            </a:r>
            <a:r>
              <a:rPr lang="en" sz="1500"/>
              <a:t>, so as to </a:t>
            </a:r>
            <a:r>
              <a:rPr lang="en" sz="1500" b="1" u="sng"/>
              <a:t>raise revenue</a:t>
            </a:r>
            <a:r>
              <a:rPr lang="en" sz="1500"/>
              <a:t>?</a:t>
            </a:r>
            <a:endParaRPr sz="1500"/>
          </a:p>
          <a:p>
            <a:pPr marL="0" lvl="0" indent="0" algn="l" rtl="0">
              <a:spcBef>
                <a:spcPts val="700"/>
              </a:spcBef>
              <a:spcAft>
                <a:spcPts val="1600"/>
              </a:spcAft>
              <a:buNone/>
            </a:pP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l="-7339" t="-7341" r="7340" b="14525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l="14031" t="9413" r="23523" b="13805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lang="en" b="1"/>
              <a:t>Kmeans’ </a:t>
            </a:r>
            <a:r>
              <a:rPr lang="en" b="1" u="sng"/>
              <a:t>5 clusters best</a:t>
            </a:r>
            <a:r>
              <a:rPr lang="en" b="1"/>
              <a:t> (Silhouette score: </a:t>
            </a:r>
            <a:r>
              <a:rPr lang="en" b="1" u="sng"/>
              <a:t>0.58</a:t>
            </a:r>
            <a:r>
              <a:rPr lang="en" b="1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6312800" cy="250464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L="91425" marR="91425" marT="91425" marB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l="15990" t="54244" r="16936" b="24350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 sz="1700"/>
              <a:t>-removed </a:t>
            </a:r>
            <a:r>
              <a:rPr lang="en" sz="1700">
                <a:solidFill>
                  <a:srgbClr val="FF0000"/>
                </a:solidFill>
              </a:rPr>
              <a:t>nulls for CustomerID</a:t>
            </a:r>
            <a:r>
              <a:rPr lang="en" sz="1700"/>
              <a:t>, because without ID we can’t identify them</a:t>
            </a:r>
            <a:br>
              <a:rPr lang="en" sz="1700"/>
            </a:br>
            <a:r>
              <a:rPr lang="en" sz="1700"/>
              <a:t>-removed duplicated rows</a:t>
            </a:r>
            <a:br>
              <a:rPr lang="en" sz="1700"/>
            </a:br>
            <a:r>
              <a:rPr lang="en" sz="1700">
                <a:solidFill>
                  <a:srgbClr val="0000FF"/>
                </a:solidFill>
              </a:rPr>
              <a:t>-identical products have variations in StockCode/</a:t>
            </a:r>
            <a:r>
              <a:rPr lang="en" sz="1700">
                <a:solidFill>
                  <a:srgbClr val="00FFFF"/>
                </a:solidFill>
              </a:rPr>
              <a:t>Description</a:t>
            </a:r>
            <a:r>
              <a:rPr lang="en" sz="1700"/>
              <a:t>, hence commonized StockCode, Description for such products</a:t>
            </a:r>
            <a:br>
              <a:rPr lang="en" sz="1700"/>
            </a:br>
            <a:r>
              <a:rPr lang="en" sz="1700"/>
              <a:t>-Some product purchases have a mix of +ve/</a:t>
            </a:r>
            <a:r>
              <a:rPr lang="en" sz="1700">
                <a:solidFill>
                  <a:srgbClr val="FF00FF"/>
                </a:solidFill>
              </a:rPr>
              <a:t>-ve Quantities</a:t>
            </a:r>
            <a:r>
              <a:rPr lang="en" sz="1700"/>
              <a:t>, hence summed Customers’ purchases for each product, and removed those that are still sum -ve</a:t>
            </a:r>
            <a:br>
              <a:rPr lang="en" sz="1700"/>
            </a:br>
            <a:r>
              <a:rPr lang="en" sz="1700"/>
              <a:t>-created TotalPrice column, via UnitPrice x Summed Quantity</a:t>
            </a:r>
            <a:br>
              <a:rPr lang="en" sz="1700"/>
            </a:br>
            <a:r>
              <a:rPr lang="en" sz="1700"/>
              <a:t>-created Year, Month columns from InvoiceDate</a:t>
            </a:r>
            <a:br>
              <a:rPr lang="en" sz="1700"/>
            </a:br>
            <a:r>
              <a:rPr lang="en" sz="1700"/>
              <a:t>-created R,F,M columns for each customer</a:t>
            </a:r>
            <a:br>
              <a:rPr lang="en" sz="1700"/>
            </a:br>
            <a:r>
              <a:rPr lang="en" sz="1700"/>
              <a:t>-scaled R,F,M values (for Kmeans, DB-Scan)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u="sng"/>
          </a:p>
        </p:txBody>
      </p:sp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l="33644" t="41971" r="55479" b="63080"/>
          <a:stretch/>
        </p:blipFill>
        <p:spPr>
          <a:xfrm rot="10800000" flipH="1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l="31324" t="65384" r="55061" b="31487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l="27588" t="65186" r="69331" b="31685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l="27109" t="61059" r="69985" b="3502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l="30883" t="61059" r="49717" b="3502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l="16177" t="54086" r="58662" b="30337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l="17157" t="35807" r="11678" b="20742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l="16930" t="29773" r="50541" b="31889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l="16471" t="47995" r="64625" b="46984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l="16248" t="48961" r="56309" b="24675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/>
            </a: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to manage 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l="16667" t="35391" r="55297" b="39688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00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l="16713" t="46021" r="60641" b="27780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4474" t="61766" r="61423" b="35277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l="37196" t="61766" r="61734" b="35277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l="17182" t="27850" r="8173" b="29447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Elbow: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l="17245" t="33949" r="52419" b="26883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/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t="48005" r="72445" b="29468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4">
              <a:alphaModFix/>
            </a:blip>
            <a:srcRect l="73528" t="48915" r="5130" b="28171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t="24001" r="72445" b="53085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4">
                <a:alphaModFix/>
              </a:blip>
              <a:srcRect l="73528" t="24936" r="5130" b="52149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r="72445" b="77474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4">
                <a:alphaModFix/>
              </a:blip>
              <a:srcRect l="73528" r="5130" b="7532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5">
                <a:alphaModFix/>
              </a:blip>
              <a:srcRect t="48168" r="72242" b="29414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5">
                <a:alphaModFix/>
              </a:blip>
              <a:srcRect l="1387" t="24721" r="72243" b="53282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5">
                <a:alphaModFix/>
              </a:blip>
              <a:srcRect l="2435" r="72241" b="77583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5">
              <a:alphaModFix/>
            </a:blip>
            <a:srcRect l="73630" t="49019" r="5110" b="28067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5">
              <a:alphaModFix/>
            </a:blip>
            <a:srcRect l="73630" t="24586" r="5110" b="523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5">
              <a:alphaModFix/>
            </a:blip>
            <a:srcRect l="73630" r="5110" b="7532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l="16618" t="33947" r="44796" b="21623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Kmeans</a:t>
            </a:r>
            <a:r>
              <a:rPr lang="en" sz="3000"/>
              <a:t/>
            </a:r>
            <a:br>
              <a:rPr lang="en" sz="3000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/>
            </a:r>
            <a:br>
              <a:rPr lang="en"/>
            </a:b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2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Industry’s marketing-strategy recommendations for each cluster:</a:t>
            </a:r>
            <a:br>
              <a:rPr lang="en"/>
            </a:br>
            <a:r>
              <a:rPr lang="en" sz="550"/>
              <a:t/>
            </a: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/>
              <a:t/>
            </a: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r>
              <a:rPr lang="en" sz="500"/>
              <a:t/>
            </a: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r>
              <a:rPr lang="en" sz="500"/>
              <a:t/>
            </a: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/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/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/>
              <a:t/>
            </a: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r>
              <a:rPr lang="en" sz="500"/>
              <a:t/>
            </a:r>
            <a:br>
              <a:rPr lang="en" sz="500"/>
            </a:br>
            <a:r>
              <a:rPr lang="en" sz="500"/>
              <a:t>H. Others - (kmeans cluster 4!)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rot="10800000" flipH="1">
            <a:off x="1421650" y="4737950"/>
            <a:ext cx="2189100" cy="1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" name="Google Shape;181;p21"/>
          <p:cNvCxnSpPr/>
          <p:nvPr/>
        </p:nvCxnSpPr>
        <p:spPr>
          <a:xfrm rot="10800000" flipH="1">
            <a:off x="1309825" y="1999450"/>
            <a:ext cx="2321400" cy="136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2" name="Google Shape;182;p21"/>
          <p:cNvCxnSpPr/>
          <p:nvPr/>
        </p:nvCxnSpPr>
        <p:spPr>
          <a:xfrm rot="10800000" flipH="1">
            <a:off x="1102175" y="2498875"/>
            <a:ext cx="2491800" cy="8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791</Words>
  <Application>Microsoft Office PowerPoint</Application>
  <PresentationFormat>On-screen Show (16:9)</PresentationFormat>
  <Paragraphs>207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Old Standard TT</vt:lpstr>
      <vt:lpstr>Paperback</vt:lpstr>
      <vt:lpstr>Capstone Project: E-commerce end-to-end Marketing Strategy</vt:lpstr>
      <vt:lpstr>Outline</vt:lpstr>
      <vt:lpstr>Business Problems</vt:lpstr>
      <vt:lpstr>P1. Customer Segmentation</vt:lpstr>
      <vt:lpstr>EDA, Data cleaning, Feature Engineering</vt:lpstr>
      <vt:lpstr>Post-cleaning EDA</vt:lpstr>
      <vt:lpstr>RFM (baseline model)</vt:lpstr>
      <vt:lpstr>Kmeans</vt:lpstr>
      <vt:lpstr>P1. Conclusion &amp; Recommendations</vt:lpstr>
      <vt:lpstr>P2. Product Recommendation</vt:lpstr>
      <vt:lpstr>EDA, Feature Engineering</vt:lpstr>
      <vt:lpstr>BPR (baseline model)</vt:lpstr>
      <vt:lpstr>P2. Model evaluation &amp; Conclusion</vt:lpstr>
      <vt:lpstr>Test our recommendation engine!</vt:lpstr>
      <vt:lpstr>Compare with baseline model...</vt:lpstr>
      <vt:lpstr>P3. Continued Customer Engagement</vt:lpstr>
      <vt:lpstr>Evaluation metrics for MBA</vt:lpstr>
      <vt:lpstr>Product associations generated...</vt:lpstr>
      <vt:lpstr>P3. Conclusions &amp; Recommendations</vt:lpstr>
      <vt:lpstr>Email-marketing campaign demo</vt:lpstr>
      <vt:lpstr>View winner of email campaign A/B testing</vt:lpstr>
      <vt:lpstr>Putting everything together...</vt:lpstr>
      <vt:lpstr>Deployment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Project: E-commerce end-to-end Marketing Strategy</dc:title>
  <cp:lastModifiedBy>Lim</cp:lastModifiedBy>
  <cp:revision>1</cp:revision>
  <dcterms:modified xsi:type="dcterms:W3CDTF">2020-03-20T09:58:37Z</dcterms:modified>
</cp:coreProperties>
</file>